
<file path=[Content_Types].xml><?xml version="1.0" encoding="utf-8"?>
<Types xmlns="http://schemas.openxmlformats.org/package/2006/content-types">
  <Default Extension="aac" ContentType="audio/aac"/>
  <Default Extension="fntdata" ContentType="application/x-fontdata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1" r:id="rId11"/>
    <p:sldId id="266" r:id="rId12"/>
    <p:sldId id="273" r:id="rId13"/>
    <p:sldId id="270" r:id="rId14"/>
    <p:sldId id="272" r:id="rId15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17"/>
    </p:embeddedFont>
    <p:embeddedFont>
      <p:font typeface="Courgette" panose="020B0604020202020204" charset="0"/>
      <p:regular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Merriweather Black" panose="020B0604020202020204" charset="0"/>
      <p:bold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T Sans Narrow" panose="020B0604020202020204" charset="0"/>
      <p:regular r:id="rId29"/>
      <p:bold r:id="rId30"/>
    </p:embeddedFont>
    <p:embeddedFont>
      <p:font typeface="Univers" panose="020B050302020202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1D2A7-CDDD-4A09-8EFB-D10091A1254A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F34A86-99F9-406C-9D34-945F11B02DE2}">
      <dgm:prSet/>
      <dgm:spPr/>
      <dgm:t>
        <a:bodyPr/>
        <a:lstStyle/>
        <a:p>
          <a:r>
            <a:rPr lang="en-US" b="0" i="0" dirty="0"/>
            <a:t>Named after Francis Sellers Collins, who led the Human Genome Project (HGP).</a:t>
          </a:r>
          <a:endParaRPr lang="en-US" dirty="0"/>
        </a:p>
      </dgm:t>
    </dgm:pt>
    <dgm:pt modelId="{C18DB296-9C35-4513-BD41-0B4721CFFA65}" type="parTrans" cxnId="{746BFB22-1041-4CF7-8E8E-8450C5976736}">
      <dgm:prSet/>
      <dgm:spPr/>
      <dgm:t>
        <a:bodyPr/>
        <a:lstStyle/>
        <a:p>
          <a:endParaRPr lang="en-US"/>
        </a:p>
      </dgm:t>
    </dgm:pt>
    <dgm:pt modelId="{5DDA977F-29AE-45D4-BBE3-D193C07C6900}" type="sibTrans" cxnId="{746BFB22-1041-4CF7-8E8E-8450C5976736}">
      <dgm:prSet/>
      <dgm:spPr/>
      <dgm:t>
        <a:bodyPr/>
        <a:lstStyle/>
        <a:p>
          <a:endParaRPr lang="en-US"/>
        </a:p>
      </dgm:t>
    </dgm:pt>
    <dgm:pt modelId="{525CA3B4-0E81-4027-8786-F88013BE8C8E}">
      <dgm:prSet/>
      <dgm:spPr/>
      <dgm:t>
        <a:bodyPr/>
        <a:lstStyle/>
        <a:p>
          <a:r>
            <a:rPr lang="en-US" b="0" i="0" dirty="0"/>
            <a:t>Team of 19 members.</a:t>
          </a:r>
          <a:endParaRPr lang="en-US" dirty="0"/>
        </a:p>
      </dgm:t>
    </dgm:pt>
    <dgm:pt modelId="{9EEBD7A1-CE73-4DA7-BF89-D0DC53D1FCA9}" type="parTrans" cxnId="{51FBE30B-D72A-4122-ADC3-3D74FB8E76C5}">
      <dgm:prSet/>
      <dgm:spPr/>
      <dgm:t>
        <a:bodyPr/>
        <a:lstStyle/>
        <a:p>
          <a:endParaRPr lang="en-US"/>
        </a:p>
      </dgm:t>
    </dgm:pt>
    <dgm:pt modelId="{BD91CF41-1ADC-45DF-BC5C-B48C03035F3A}" type="sibTrans" cxnId="{51FBE30B-D72A-4122-ADC3-3D74FB8E76C5}">
      <dgm:prSet/>
      <dgm:spPr/>
      <dgm:t>
        <a:bodyPr/>
        <a:lstStyle/>
        <a:p>
          <a:endParaRPr lang="en-US"/>
        </a:p>
      </dgm:t>
    </dgm:pt>
    <dgm:pt modelId="{294A149D-A167-4375-B903-904A1F598DBF}">
      <dgm:prSet/>
      <dgm:spPr/>
      <dgm:t>
        <a:bodyPr/>
        <a:lstStyle/>
        <a:p>
          <a:r>
            <a:rPr lang="en-US" b="0" i="0" dirty="0"/>
            <a:t>Common interest in Genomics and Bioinformatics</a:t>
          </a:r>
          <a:endParaRPr lang="en-US" dirty="0"/>
        </a:p>
      </dgm:t>
    </dgm:pt>
    <dgm:pt modelId="{94C1D8B8-225E-47AA-93D1-B0A5F2C8E987}" type="parTrans" cxnId="{807CDCE7-9BE7-4ECD-B91C-D96DA8F71AFE}">
      <dgm:prSet/>
      <dgm:spPr/>
      <dgm:t>
        <a:bodyPr/>
        <a:lstStyle/>
        <a:p>
          <a:endParaRPr lang="en-US"/>
        </a:p>
      </dgm:t>
    </dgm:pt>
    <dgm:pt modelId="{BC81E8B9-01E7-454A-9C19-D3F3207522A6}" type="sibTrans" cxnId="{807CDCE7-9BE7-4ECD-B91C-D96DA8F71AFE}">
      <dgm:prSet/>
      <dgm:spPr/>
      <dgm:t>
        <a:bodyPr/>
        <a:lstStyle/>
        <a:p>
          <a:endParaRPr lang="en-US"/>
        </a:p>
      </dgm:t>
    </dgm:pt>
    <dgm:pt modelId="{16964D07-C5FC-4770-B1AF-EC0B6B4A10E4}" type="pres">
      <dgm:prSet presAssocID="{E251D2A7-CDDD-4A09-8EFB-D10091A1254A}" presName="CompostProcess" presStyleCnt="0">
        <dgm:presLayoutVars>
          <dgm:dir/>
          <dgm:resizeHandles val="exact"/>
        </dgm:presLayoutVars>
      </dgm:prSet>
      <dgm:spPr/>
    </dgm:pt>
    <dgm:pt modelId="{6016B906-C4D4-4C42-AEF1-5498F060E5C4}" type="pres">
      <dgm:prSet presAssocID="{E251D2A7-CDDD-4A09-8EFB-D10091A1254A}" presName="arrow" presStyleLbl="bgShp" presStyleIdx="0" presStyleCnt="1"/>
      <dgm:spPr/>
    </dgm:pt>
    <dgm:pt modelId="{C26C8216-DBFA-45AF-884B-EB60BF242FD7}" type="pres">
      <dgm:prSet presAssocID="{E251D2A7-CDDD-4A09-8EFB-D10091A1254A}" presName="linearProcess" presStyleCnt="0"/>
      <dgm:spPr/>
    </dgm:pt>
    <dgm:pt modelId="{03BB0CC6-F9B9-4C71-BBC8-632C214F40EA}" type="pres">
      <dgm:prSet presAssocID="{ACF34A86-99F9-406C-9D34-945F11B02DE2}" presName="textNode" presStyleLbl="node1" presStyleIdx="0" presStyleCnt="3">
        <dgm:presLayoutVars>
          <dgm:bulletEnabled val="1"/>
        </dgm:presLayoutVars>
      </dgm:prSet>
      <dgm:spPr/>
    </dgm:pt>
    <dgm:pt modelId="{03584CA5-A6BB-41BA-A1EB-CC20931AF278}" type="pres">
      <dgm:prSet presAssocID="{5DDA977F-29AE-45D4-BBE3-D193C07C6900}" presName="sibTrans" presStyleCnt="0"/>
      <dgm:spPr/>
    </dgm:pt>
    <dgm:pt modelId="{6A31738E-19D9-4004-A4E2-B6E331E423CC}" type="pres">
      <dgm:prSet presAssocID="{525CA3B4-0E81-4027-8786-F88013BE8C8E}" presName="textNode" presStyleLbl="node1" presStyleIdx="1" presStyleCnt="3">
        <dgm:presLayoutVars>
          <dgm:bulletEnabled val="1"/>
        </dgm:presLayoutVars>
      </dgm:prSet>
      <dgm:spPr/>
    </dgm:pt>
    <dgm:pt modelId="{3F6AD8DB-99A4-43F8-957A-A213E98D1A39}" type="pres">
      <dgm:prSet presAssocID="{BD91CF41-1ADC-45DF-BC5C-B48C03035F3A}" presName="sibTrans" presStyleCnt="0"/>
      <dgm:spPr/>
    </dgm:pt>
    <dgm:pt modelId="{19BF26B5-7BCC-4778-A026-A5F618B84C7C}" type="pres">
      <dgm:prSet presAssocID="{294A149D-A167-4375-B903-904A1F598DBF}" presName="textNode" presStyleLbl="node1" presStyleIdx="2" presStyleCnt="3" custLinFactNeighborY="576">
        <dgm:presLayoutVars>
          <dgm:bulletEnabled val="1"/>
        </dgm:presLayoutVars>
      </dgm:prSet>
      <dgm:spPr/>
    </dgm:pt>
  </dgm:ptLst>
  <dgm:cxnLst>
    <dgm:cxn modelId="{51FBE30B-D72A-4122-ADC3-3D74FB8E76C5}" srcId="{E251D2A7-CDDD-4A09-8EFB-D10091A1254A}" destId="{525CA3B4-0E81-4027-8786-F88013BE8C8E}" srcOrd="1" destOrd="0" parTransId="{9EEBD7A1-CE73-4DA7-BF89-D0DC53D1FCA9}" sibTransId="{BD91CF41-1ADC-45DF-BC5C-B48C03035F3A}"/>
    <dgm:cxn modelId="{746BFB22-1041-4CF7-8E8E-8450C5976736}" srcId="{E251D2A7-CDDD-4A09-8EFB-D10091A1254A}" destId="{ACF34A86-99F9-406C-9D34-945F11B02DE2}" srcOrd="0" destOrd="0" parTransId="{C18DB296-9C35-4513-BD41-0B4721CFFA65}" sibTransId="{5DDA977F-29AE-45D4-BBE3-D193C07C6900}"/>
    <dgm:cxn modelId="{225FB354-AE41-4C89-96C5-846994DB5E97}" type="presOf" srcId="{294A149D-A167-4375-B903-904A1F598DBF}" destId="{19BF26B5-7BCC-4778-A026-A5F618B84C7C}" srcOrd="0" destOrd="0" presId="urn:microsoft.com/office/officeart/2005/8/layout/hProcess9"/>
    <dgm:cxn modelId="{A33B6C92-9F70-42AA-BABC-023FF3B72635}" type="presOf" srcId="{E251D2A7-CDDD-4A09-8EFB-D10091A1254A}" destId="{16964D07-C5FC-4770-B1AF-EC0B6B4A10E4}" srcOrd="0" destOrd="0" presId="urn:microsoft.com/office/officeart/2005/8/layout/hProcess9"/>
    <dgm:cxn modelId="{958E1EC7-B17D-4616-84EB-0E0BECCE8150}" type="presOf" srcId="{525CA3B4-0E81-4027-8786-F88013BE8C8E}" destId="{6A31738E-19D9-4004-A4E2-B6E331E423CC}" srcOrd="0" destOrd="0" presId="urn:microsoft.com/office/officeart/2005/8/layout/hProcess9"/>
    <dgm:cxn modelId="{807CDCE7-9BE7-4ECD-B91C-D96DA8F71AFE}" srcId="{E251D2A7-CDDD-4A09-8EFB-D10091A1254A}" destId="{294A149D-A167-4375-B903-904A1F598DBF}" srcOrd="2" destOrd="0" parTransId="{94C1D8B8-225E-47AA-93D1-B0A5F2C8E987}" sibTransId="{BC81E8B9-01E7-454A-9C19-D3F3207522A6}"/>
    <dgm:cxn modelId="{CB2FC2E8-5E76-4850-86DA-E1D4C775804C}" type="presOf" srcId="{ACF34A86-99F9-406C-9D34-945F11B02DE2}" destId="{03BB0CC6-F9B9-4C71-BBC8-632C214F40EA}" srcOrd="0" destOrd="0" presId="urn:microsoft.com/office/officeart/2005/8/layout/hProcess9"/>
    <dgm:cxn modelId="{48A04BDA-3E40-4F75-A76E-F0867EB9DC30}" type="presParOf" srcId="{16964D07-C5FC-4770-B1AF-EC0B6B4A10E4}" destId="{6016B906-C4D4-4C42-AEF1-5498F060E5C4}" srcOrd="0" destOrd="0" presId="urn:microsoft.com/office/officeart/2005/8/layout/hProcess9"/>
    <dgm:cxn modelId="{37FEC0EF-31FD-4D81-A618-B31F9460544F}" type="presParOf" srcId="{16964D07-C5FC-4770-B1AF-EC0B6B4A10E4}" destId="{C26C8216-DBFA-45AF-884B-EB60BF242FD7}" srcOrd="1" destOrd="0" presId="urn:microsoft.com/office/officeart/2005/8/layout/hProcess9"/>
    <dgm:cxn modelId="{45B95296-ADA0-45BF-ABFB-AF9F886A70F1}" type="presParOf" srcId="{C26C8216-DBFA-45AF-884B-EB60BF242FD7}" destId="{03BB0CC6-F9B9-4C71-BBC8-632C214F40EA}" srcOrd="0" destOrd="0" presId="urn:microsoft.com/office/officeart/2005/8/layout/hProcess9"/>
    <dgm:cxn modelId="{CF34A356-F2B2-40B8-B146-F2F8CE2BCC79}" type="presParOf" srcId="{C26C8216-DBFA-45AF-884B-EB60BF242FD7}" destId="{03584CA5-A6BB-41BA-A1EB-CC20931AF278}" srcOrd="1" destOrd="0" presId="urn:microsoft.com/office/officeart/2005/8/layout/hProcess9"/>
    <dgm:cxn modelId="{92386A7A-32DE-4C2D-B816-F20387893988}" type="presParOf" srcId="{C26C8216-DBFA-45AF-884B-EB60BF242FD7}" destId="{6A31738E-19D9-4004-A4E2-B6E331E423CC}" srcOrd="2" destOrd="0" presId="urn:microsoft.com/office/officeart/2005/8/layout/hProcess9"/>
    <dgm:cxn modelId="{5CD6725E-6312-4EEE-A4FF-B280B7989DE3}" type="presParOf" srcId="{C26C8216-DBFA-45AF-884B-EB60BF242FD7}" destId="{3F6AD8DB-99A4-43F8-957A-A213E98D1A39}" srcOrd="3" destOrd="0" presId="urn:microsoft.com/office/officeart/2005/8/layout/hProcess9"/>
    <dgm:cxn modelId="{F34303D6-1D42-40F0-9EA1-A8505B8D3060}" type="presParOf" srcId="{C26C8216-DBFA-45AF-884B-EB60BF242FD7}" destId="{19BF26B5-7BCC-4778-A026-A5F618B84C7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79968-9B4C-4BA7-A18E-2AB0C130DE2B}" type="doc">
      <dgm:prSet loTypeId="urn:microsoft.com/office/officeart/2005/8/layout/hList6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846CA50-6CC5-4A55-AFCD-563BA79E6A27}">
      <dgm:prSet/>
      <dgm:spPr/>
      <dgm:t>
        <a:bodyPr/>
        <a:lstStyle/>
        <a:p>
          <a:r>
            <a:rPr lang="en-US" b="0" i="0" dirty="0">
              <a:latin typeface="Berlin Sans FB Demi" panose="020E0802020502020306" pitchFamily="34" charset="0"/>
            </a:rPr>
            <a:t>Read Group tool by the Picard</a:t>
          </a:r>
          <a:endParaRPr lang="en-US" dirty="0">
            <a:latin typeface="Berlin Sans FB Demi" panose="020E0802020502020306" pitchFamily="34" charset="0"/>
          </a:endParaRPr>
        </a:p>
      </dgm:t>
    </dgm:pt>
    <dgm:pt modelId="{37AC974E-861C-4297-B99C-97AA70BD60D3}" type="par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AFA0B8C5-1FEE-43B9-A287-82E93B5818EC}" type="sib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60B8C492-0FF6-4EE0-B6F6-3E9B6227B94A}" type="pres">
      <dgm:prSet presAssocID="{BB379968-9B4C-4BA7-A18E-2AB0C130DE2B}" presName="Name0" presStyleCnt="0">
        <dgm:presLayoutVars>
          <dgm:dir/>
          <dgm:resizeHandles val="exact"/>
        </dgm:presLayoutVars>
      </dgm:prSet>
      <dgm:spPr/>
    </dgm:pt>
    <dgm:pt modelId="{53FE7651-2877-46D1-94FE-DB64F5ABC295}" type="pres">
      <dgm:prSet presAssocID="{3846CA50-6CC5-4A55-AFCD-563BA79E6A27}" presName="node" presStyleLbl="node1" presStyleIdx="0" presStyleCnt="1">
        <dgm:presLayoutVars>
          <dgm:bulletEnabled val="1"/>
        </dgm:presLayoutVars>
      </dgm:prSet>
      <dgm:spPr/>
    </dgm:pt>
  </dgm:ptLst>
  <dgm:cxnLst>
    <dgm:cxn modelId="{234CCF45-1A51-4ED9-9B12-1F554A4F6EC8}" srcId="{BB379968-9B4C-4BA7-A18E-2AB0C130DE2B}" destId="{3846CA50-6CC5-4A55-AFCD-563BA79E6A27}" srcOrd="0" destOrd="0" parTransId="{37AC974E-861C-4297-B99C-97AA70BD60D3}" sibTransId="{AFA0B8C5-1FEE-43B9-A287-82E93B5818EC}"/>
    <dgm:cxn modelId="{B7C34E6B-25A9-4F01-8E16-42D967CDDE41}" type="presOf" srcId="{3846CA50-6CC5-4A55-AFCD-563BA79E6A27}" destId="{53FE7651-2877-46D1-94FE-DB64F5ABC295}" srcOrd="0" destOrd="0" presId="urn:microsoft.com/office/officeart/2005/8/layout/hList6"/>
    <dgm:cxn modelId="{84B1A6E0-B36D-4064-B6EA-6588D9999F53}" type="presOf" srcId="{BB379968-9B4C-4BA7-A18E-2AB0C130DE2B}" destId="{60B8C492-0FF6-4EE0-B6F6-3E9B6227B94A}" srcOrd="0" destOrd="0" presId="urn:microsoft.com/office/officeart/2005/8/layout/hList6"/>
    <dgm:cxn modelId="{3478DA1B-9EA4-4121-9412-12FBCC7B271B}" type="presParOf" srcId="{60B8C492-0FF6-4EE0-B6F6-3E9B6227B94A}" destId="{53FE7651-2877-46D1-94FE-DB64F5ABC29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4A1AE7-9F77-411F-B48A-34FE8DB3947B}" type="doc">
      <dgm:prSet loTypeId="urn:microsoft.com/office/officeart/2005/8/layout/hList6" loCatId="list" qsTypeId="urn:microsoft.com/office/officeart/2005/8/quickstyle/3d3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8C0A772-7C37-47E8-BF0A-F49B5BCC84C3}">
      <dgm:prSet/>
      <dgm:spPr/>
      <dgm:t>
        <a:bodyPr/>
        <a:lstStyle/>
        <a:p>
          <a:r>
            <a:rPr lang="en-US" b="0" i="0" dirty="0" err="1">
              <a:latin typeface="Berlin Sans FB Demi" panose="020E0802020502020306" pitchFamily="34" charset="0"/>
            </a:rPr>
            <a:t>ValidateSameFile</a:t>
          </a:r>
          <a:r>
            <a:rPr lang="en-US" b="0" i="0" dirty="0">
              <a:latin typeface="Berlin Sans FB Demi" panose="020E0802020502020306" pitchFamily="34" charset="0"/>
            </a:rPr>
            <a:t> Tool from Picard.</a:t>
          </a:r>
          <a:endParaRPr lang="en-US" dirty="0">
            <a:latin typeface="Berlin Sans FB Demi" panose="020E0802020502020306" pitchFamily="34" charset="0"/>
          </a:endParaRPr>
        </a:p>
      </dgm:t>
    </dgm:pt>
    <dgm:pt modelId="{AF4A6A12-BFF2-4904-859A-7BC9A12A475A}" type="par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70CDB229-9F6D-4A68-8D03-6059FF0A901F}" type="sib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41216F35-7635-4A02-B3B2-E101452C42BB}" type="pres">
      <dgm:prSet presAssocID="{B54A1AE7-9F77-411F-B48A-34FE8DB3947B}" presName="Name0" presStyleCnt="0">
        <dgm:presLayoutVars>
          <dgm:dir/>
          <dgm:resizeHandles val="exact"/>
        </dgm:presLayoutVars>
      </dgm:prSet>
      <dgm:spPr/>
    </dgm:pt>
    <dgm:pt modelId="{84F5D302-0BEA-4537-B180-5DE280AF9E36}" type="pres">
      <dgm:prSet presAssocID="{98C0A772-7C37-47E8-BF0A-F49B5BCC84C3}" presName="node" presStyleLbl="node1" presStyleIdx="0" presStyleCnt="1">
        <dgm:presLayoutVars>
          <dgm:bulletEnabled val="1"/>
        </dgm:presLayoutVars>
      </dgm:prSet>
      <dgm:spPr/>
    </dgm:pt>
  </dgm:ptLst>
  <dgm:cxnLst>
    <dgm:cxn modelId="{1B3B67AE-02D8-4AA9-ADF6-C683CFB110A7}" type="presOf" srcId="{98C0A772-7C37-47E8-BF0A-F49B5BCC84C3}" destId="{84F5D302-0BEA-4537-B180-5DE280AF9E36}" srcOrd="0" destOrd="0" presId="urn:microsoft.com/office/officeart/2005/8/layout/hList6"/>
    <dgm:cxn modelId="{FF1091AE-4ED2-4ADB-9F48-B04C9D5D47CF}" type="presOf" srcId="{B54A1AE7-9F77-411F-B48A-34FE8DB3947B}" destId="{41216F35-7635-4A02-B3B2-E101452C42BB}" srcOrd="0" destOrd="0" presId="urn:microsoft.com/office/officeart/2005/8/layout/hList6"/>
    <dgm:cxn modelId="{AABACAF0-FBB5-4E5C-963D-BF3A5A476AA7}" srcId="{B54A1AE7-9F77-411F-B48A-34FE8DB3947B}" destId="{98C0A772-7C37-47E8-BF0A-F49B5BCC84C3}" srcOrd="0" destOrd="0" parTransId="{AF4A6A12-BFF2-4904-859A-7BC9A12A475A}" sibTransId="{70CDB229-9F6D-4A68-8D03-6059FF0A901F}"/>
    <dgm:cxn modelId="{5EABCFE9-CB7D-4946-8624-216CE830AEFA}" type="presParOf" srcId="{41216F35-7635-4A02-B3B2-E101452C42BB}" destId="{84F5D302-0BEA-4537-B180-5DE280AF9E3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379968-9B4C-4BA7-A18E-2AB0C130DE2B}" type="doc">
      <dgm:prSet loTypeId="urn:microsoft.com/office/officeart/2005/8/layout/hList6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846CA50-6CC5-4A55-AFCD-563BA79E6A27}">
      <dgm:prSet/>
      <dgm:spPr/>
      <dgm:t>
        <a:bodyPr/>
        <a:lstStyle/>
        <a:p>
          <a:r>
            <a:rPr lang="en-US" dirty="0">
              <a:latin typeface="Berlin Sans FB Demi" panose="020E0802020502020306" pitchFamily="34" charset="0"/>
            </a:rPr>
            <a:t>Mark Duplicate reads by Picard</a:t>
          </a:r>
        </a:p>
      </dgm:t>
    </dgm:pt>
    <dgm:pt modelId="{37AC974E-861C-4297-B99C-97AA70BD60D3}" type="par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AFA0B8C5-1FEE-43B9-A287-82E93B5818EC}" type="sib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60B8C492-0FF6-4EE0-B6F6-3E9B6227B94A}" type="pres">
      <dgm:prSet presAssocID="{BB379968-9B4C-4BA7-A18E-2AB0C130DE2B}" presName="Name0" presStyleCnt="0">
        <dgm:presLayoutVars>
          <dgm:dir/>
          <dgm:resizeHandles val="exact"/>
        </dgm:presLayoutVars>
      </dgm:prSet>
      <dgm:spPr/>
    </dgm:pt>
    <dgm:pt modelId="{53FE7651-2877-46D1-94FE-DB64F5ABC295}" type="pres">
      <dgm:prSet presAssocID="{3846CA50-6CC5-4A55-AFCD-563BA79E6A27}" presName="node" presStyleLbl="node1" presStyleIdx="0" presStyleCnt="1">
        <dgm:presLayoutVars>
          <dgm:bulletEnabled val="1"/>
        </dgm:presLayoutVars>
      </dgm:prSet>
      <dgm:spPr/>
    </dgm:pt>
  </dgm:ptLst>
  <dgm:cxnLst>
    <dgm:cxn modelId="{234CCF45-1A51-4ED9-9B12-1F554A4F6EC8}" srcId="{BB379968-9B4C-4BA7-A18E-2AB0C130DE2B}" destId="{3846CA50-6CC5-4A55-AFCD-563BA79E6A27}" srcOrd="0" destOrd="0" parTransId="{37AC974E-861C-4297-B99C-97AA70BD60D3}" sibTransId="{AFA0B8C5-1FEE-43B9-A287-82E93B5818EC}"/>
    <dgm:cxn modelId="{B7C34E6B-25A9-4F01-8E16-42D967CDDE41}" type="presOf" srcId="{3846CA50-6CC5-4A55-AFCD-563BA79E6A27}" destId="{53FE7651-2877-46D1-94FE-DB64F5ABC295}" srcOrd="0" destOrd="0" presId="urn:microsoft.com/office/officeart/2005/8/layout/hList6"/>
    <dgm:cxn modelId="{84B1A6E0-B36D-4064-B6EA-6588D9999F53}" type="presOf" srcId="{BB379968-9B4C-4BA7-A18E-2AB0C130DE2B}" destId="{60B8C492-0FF6-4EE0-B6F6-3E9B6227B94A}" srcOrd="0" destOrd="0" presId="urn:microsoft.com/office/officeart/2005/8/layout/hList6"/>
    <dgm:cxn modelId="{3478DA1B-9EA4-4121-9412-12FBCC7B271B}" type="presParOf" srcId="{60B8C492-0FF6-4EE0-B6F6-3E9B6227B94A}" destId="{53FE7651-2877-46D1-94FE-DB64F5ABC29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4A1AE7-9F77-411F-B48A-34FE8DB3947B}" type="doc">
      <dgm:prSet loTypeId="urn:microsoft.com/office/officeart/2005/8/layout/hList6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8C0A772-7C37-47E8-BF0A-F49B5BCC84C3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>
              <a:latin typeface="Berlin Sans FB Demi" panose="020E0802020502020306" pitchFamily="34" charset="0"/>
            </a:rPr>
            <a:t>BQSR</a:t>
          </a:r>
          <a:endParaRPr lang="en-US" dirty="0">
            <a:latin typeface="Berlin Sans FB Demi" panose="020E0802020502020306" pitchFamily="34" charset="0"/>
          </a:endParaRPr>
        </a:p>
      </dgm:t>
    </dgm:pt>
    <dgm:pt modelId="{AF4A6A12-BFF2-4904-859A-7BC9A12A475A}" type="par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70CDB229-9F6D-4A68-8D03-6059FF0A901F}" type="sib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41216F35-7635-4A02-B3B2-E101452C42BB}" type="pres">
      <dgm:prSet presAssocID="{B54A1AE7-9F77-411F-B48A-34FE8DB3947B}" presName="Name0" presStyleCnt="0">
        <dgm:presLayoutVars>
          <dgm:dir/>
          <dgm:resizeHandles val="exact"/>
        </dgm:presLayoutVars>
      </dgm:prSet>
      <dgm:spPr/>
    </dgm:pt>
    <dgm:pt modelId="{84F5D302-0BEA-4537-B180-5DE280AF9E36}" type="pres">
      <dgm:prSet presAssocID="{98C0A772-7C37-47E8-BF0A-F49B5BCC84C3}" presName="node" presStyleLbl="node1" presStyleIdx="0" presStyleCnt="1" custLinFactNeighborX="-5836" custLinFactNeighborY="4746">
        <dgm:presLayoutVars>
          <dgm:bulletEnabled val="1"/>
        </dgm:presLayoutVars>
      </dgm:prSet>
      <dgm:spPr/>
    </dgm:pt>
  </dgm:ptLst>
  <dgm:cxnLst>
    <dgm:cxn modelId="{1B3B67AE-02D8-4AA9-ADF6-C683CFB110A7}" type="presOf" srcId="{98C0A772-7C37-47E8-BF0A-F49B5BCC84C3}" destId="{84F5D302-0BEA-4537-B180-5DE280AF9E36}" srcOrd="0" destOrd="0" presId="urn:microsoft.com/office/officeart/2005/8/layout/hList6"/>
    <dgm:cxn modelId="{FF1091AE-4ED2-4ADB-9F48-B04C9D5D47CF}" type="presOf" srcId="{B54A1AE7-9F77-411F-B48A-34FE8DB3947B}" destId="{41216F35-7635-4A02-B3B2-E101452C42BB}" srcOrd="0" destOrd="0" presId="urn:microsoft.com/office/officeart/2005/8/layout/hList6"/>
    <dgm:cxn modelId="{AABACAF0-FBB5-4E5C-963D-BF3A5A476AA7}" srcId="{B54A1AE7-9F77-411F-B48A-34FE8DB3947B}" destId="{98C0A772-7C37-47E8-BF0A-F49B5BCC84C3}" srcOrd="0" destOrd="0" parTransId="{AF4A6A12-BFF2-4904-859A-7BC9A12A475A}" sibTransId="{70CDB229-9F6D-4A68-8D03-6059FF0A901F}"/>
    <dgm:cxn modelId="{5EABCFE9-CB7D-4946-8624-216CE830AEFA}" type="presParOf" srcId="{41216F35-7635-4A02-B3B2-E101452C42BB}" destId="{84F5D302-0BEA-4537-B180-5DE280AF9E3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4A1AE7-9F77-411F-B48A-34FE8DB3947B}" type="doc">
      <dgm:prSet loTypeId="urn:microsoft.com/office/officeart/2005/8/layout/hList6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8C0A772-7C37-47E8-BF0A-F49B5BCC84C3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>
              <a:latin typeface="Berlin Sans FB Demi" panose="020E0802020502020306" pitchFamily="34" charset="0"/>
            </a:rPr>
            <a:t>Build BAM File from Picard.</a:t>
          </a:r>
          <a:endParaRPr lang="en-US" dirty="0">
            <a:latin typeface="Berlin Sans FB Demi" panose="020E0802020502020306" pitchFamily="34" charset="0"/>
          </a:endParaRPr>
        </a:p>
      </dgm:t>
    </dgm:pt>
    <dgm:pt modelId="{AF4A6A12-BFF2-4904-859A-7BC9A12A475A}" type="par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70CDB229-9F6D-4A68-8D03-6059FF0A901F}" type="sibTrans" cxnId="{AABACAF0-FBB5-4E5C-963D-BF3A5A476AA7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41216F35-7635-4A02-B3B2-E101452C42BB}" type="pres">
      <dgm:prSet presAssocID="{B54A1AE7-9F77-411F-B48A-34FE8DB3947B}" presName="Name0" presStyleCnt="0">
        <dgm:presLayoutVars>
          <dgm:dir/>
          <dgm:resizeHandles val="exact"/>
        </dgm:presLayoutVars>
      </dgm:prSet>
      <dgm:spPr/>
    </dgm:pt>
    <dgm:pt modelId="{84F5D302-0BEA-4537-B180-5DE280AF9E36}" type="pres">
      <dgm:prSet presAssocID="{98C0A772-7C37-47E8-BF0A-F49B5BCC84C3}" presName="node" presStyleLbl="node1" presStyleIdx="0" presStyleCnt="1" custLinFactY="-38039" custLinFactNeighborX="-11628" custLinFactNeighborY="-100000">
        <dgm:presLayoutVars>
          <dgm:bulletEnabled val="1"/>
        </dgm:presLayoutVars>
      </dgm:prSet>
      <dgm:spPr/>
    </dgm:pt>
  </dgm:ptLst>
  <dgm:cxnLst>
    <dgm:cxn modelId="{1B3B67AE-02D8-4AA9-ADF6-C683CFB110A7}" type="presOf" srcId="{98C0A772-7C37-47E8-BF0A-F49B5BCC84C3}" destId="{84F5D302-0BEA-4537-B180-5DE280AF9E36}" srcOrd="0" destOrd="0" presId="urn:microsoft.com/office/officeart/2005/8/layout/hList6"/>
    <dgm:cxn modelId="{FF1091AE-4ED2-4ADB-9F48-B04C9D5D47CF}" type="presOf" srcId="{B54A1AE7-9F77-411F-B48A-34FE8DB3947B}" destId="{41216F35-7635-4A02-B3B2-E101452C42BB}" srcOrd="0" destOrd="0" presId="urn:microsoft.com/office/officeart/2005/8/layout/hList6"/>
    <dgm:cxn modelId="{AABACAF0-FBB5-4E5C-963D-BF3A5A476AA7}" srcId="{B54A1AE7-9F77-411F-B48A-34FE8DB3947B}" destId="{98C0A772-7C37-47E8-BF0A-F49B5BCC84C3}" srcOrd="0" destOrd="0" parTransId="{AF4A6A12-BFF2-4904-859A-7BC9A12A475A}" sibTransId="{70CDB229-9F6D-4A68-8D03-6059FF0A901F}"/>
    <dgm:cxn modelId="{5EABCFE9-CB7D-4946-8624-216CE830AEFA}" type="presParOf" srcId="{41216F35-7635-4A02-B3B2-E101452C42BB}" destId="{84F5D302-0BEA-4537-B180-5DE280AF9E3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379968-9B4C-4BA7-A18E-2AB0C130DE2B}" type="doc">
      <dgm:prSet loTypeId="urn:microsoft.com/office/officeart/2005/8/layout/hList6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846CA50-6CC5-4A55-AFCD-563BA79E6A27}">
      <dgm:prSet/>
      <dgm:spPr/>
      <dgm:t>
        <a:bodyPr/>
        <a:lstStyle/>
        <a:p>
          <a:r>
            <a:rPr lang="en-US" dirty="0">
              <a:latin typeface="Berlin Sans FB Demi" panose="020E0802020502020306" pitchFamily="34" charset="0"/>
            </a:rPr>
            <a:t>Variant Calling</a:t>
          </a:r>
        </a:p>
      </dgm:t>
    </dgm:pt>
    <dgm:pt modelId="{37AC974E-861C-4297-B99C-97AA70BD60D3}" type="par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AFA0B8C5-1FEE-43B9-A287-82E93B5818EC}" type="sibTrans" cxnId="{234CCF45-1A51-4ED9-9B12-1F554A4F6EC8}">
      <dgm:prSet/>
      <dgm:spPr/>
      <dgm:t>
        <a:bodyPr/>
        <a:lstStyle/>
        <a:p>
          <a:endParaRPr lang="en-US">
            <a:latin typeface="Berlin Sans FB Demi" panose="020E0802020502020306" pitchFamily="34" charset="0"/>
          </a:endParaRPr>
        </a:p>
      </dgm:t>
    </dgm:pt>
    <dgm:pt modelId="{60B8C492-0FF6-4EE0-B6F6-3E9B6227B94A}" type="pres">
      <dgm:prSet presAssocID="{BB379968-9B4C-4BA7-A18E-2AB0C130DE2B}" presName="Name0" presStyleCnt="0">
        <dgm:presLayoutVars>
          <dgm:dir/>
          <dgm:resizeHandles val="exact"/>
        </dgm:presLayoutVars>
      </dgm:prSet>
      <dgm:spPr/>
    </dgm:pt>
    <dgm:pt modelId="{53FE7651-2877-46D1-94FE-DB64F5ABC295}" type="pres">
      <dgm:prSet presAssocID="{3846CA50-6CC5-4A55-AFCD-563BA79E6A27}" presName="node" presStyleLbl="node1" presStyleIdx="0" presStyleCnt="1">
        <dgm:presLayoutVars>
          <dgm:bulletEnabled val="1"/>
        </dgm:presLayoutVars>
      </dgm:prSet>
      <dgm:spPr/>
    </dgm:pt>
  </dgm:ptLst>
  <dgm:cxnLst>
    <dgm:cxn modelId="{234CCF45-1A51-4ED9-9B12-1F554A4F6EC8}" srcId="{BB379968-9B4C-4BA7-A18E-2AB0C130DE2B}" destId="{3846CA50-6CC5-4A55-AFCD-563BA79E6A27}" srcOrd="0" destOrd="0" parTransId="{37AC974E-861C-4297-B99C-97AA70BD60D3}" sibTransId="{AFA0B8C5-1FEE-43B9-A287-82E93B5818EC}"/>
    <dgm:cxn modelId="{B7C34E6B-25A9-4F01-8E16-42D967CDDE41}" type="presOf" srcId="{3846CA50-6CC5-4A55-AFCD-563BA79E6A27}" destId="{53FE7651-2877-46D1-94FE-DB64F5ABC295}" srcOrd="0" destOrd="0" presId="urn:microsoft.com/office/officeart/2005/8/layout/hList6"/>
    <dgm:cxn modelId="{84B1A6E0-B36D-4064-B6EA-6588D9999F53}" type="presOf" srcId="{BB379968-9B4C-4BA7-A18E-2AB0C130DE2B}" destId="{60B8C492-0FF6-4EE0-B6F6-3E9B6227B94A}" srcOrd="0" destOrd="0" presId="urn:microsoft.com/office/officeart/2005/8/layout/hList6"/>
    <dgm:cxn modelId="{3478DA1B-9EA4-4121-9412-12FBCC7B271B}" type="presParOf" srcId="{60B8C492-0FF6-4EE0-B6F6-3E9B6227B94A}" destId="{53FE7651-2877-46D1-94FE-DB64F5ABC29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4A1AE7-9F77-411F-B48A-34FE8DB3947B}" type="doc">
      <dgm:prSet loTypeId="urn:microsoft.com/office/officeart/2005/8/layout/hList6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216F35-7635-4A02-B3B2-E101452C42BB}" type="pres">
      <dgm:prSet presAssocID="{B54A1AE7-9F77-411F-B48A-34FE8DB3947B}" presName="Name0" presStyleCnt="0">
        <dgm:presLayoutVars>
          <dgm:dir/>
          <dgm:resizeHandles val="exact"/>
        </dgm:presLayoutVars>
      </dgm:prSet>
      <dgm:spPr/>
    </dgm:pt>
  </dgm:ptLst>
  <dgm:cxnLst>
    <dgm:cxn modelId="{FF1091AE-4ED2-4ADB-9F48-B04C9D5D47CF}" type="presOf" srcId="{B54A1AE7-9F77-411F-B48A-34FE8DB3947B}" destId="{41216F35-7635-4A02-B3B2-E101452C42BB}" srcOrd="0" destOrd="0" presId="urn:microsoft.com/office/officeart/2005/8/layout/hList6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6B906-C4D4-4C42-AEF1-5498F060E5C4}">
      <dsp:nvSpPr>
        <dsp:cNvPr id="0" name=""/>
        <dsp:cNvSpPr/>
      </dsp:nvSpPr>
      <dsp:spPr>
        <a:xfrm>
          <a:off x="542515" y="0"/>
          <a:ext cx="6148503" cy="2814136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B0CC6-F9B9-4C71-BBC8-632C214F40EA}">
      <dsp:nvSpPr>
        <dsp:cNvPr id="0" name=""/>
        <dsp:cNvSpPr/>
      </dsp:nvSpPr>
      <dsp:spPr>
        <a:xfrm>
          <a:off x="7770" y="844241"/>
          <a:ext cx="2328293" cy="11256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Named after Francis Sellers Collins, who led the Human Genome Project (HGP).</a:t>
          </a:r>
          <a:endParaRPr lang="en-US" sz="1500" kern="1200" dirty="0"/>
        </a:p>
      </dsp:txBody>
      <dsp:txXfrm>
        <a:off x="62720" y="899191"/>
        <a:ext cx="2218393" cy="1015754"/>
      </dsp:txXfrm>
    </dsp:sp>
    <dsp:sp modelId="{6A31738E-19D9-4004-A4E2-B6E331E423CC}">
      <dsp:nvSpPr>
        <dsp:cNvPr id="0" name=""/>
        <dsp:cNvSpPr/>
      </dsp:nvSpPr>
      <dsp:spPr>
        <a:xfrm>
          <a:off x="2452620" y="844241"/>
          <a:ext cx="2328293" cy="1125654"/>
        </a:xfrm>
        <a:prstGeom prst="roundRect">
          <a:avLst/>
        </a:prstGeom>
        <a:solidFill>
          <a:schemeClr val="accent3">
            <a:hueOff val="-4155633"/>
            <a:satOff val="29083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Team of 19 members.</a:t>
          </a:r>
          <a:endParaRPr lang="en-US" sz="1500" kern="1200" dirty="0"/>
        </a:p>
      </dsp:txBody>
      <dsp:txXfrm>
        <a:off x="2507570" y="899191"/>
        <a:ext cx="2218393" cy="1015754"/>
      </dsp:txXfrm>
    </dsp:sp>
    <dsp:sp modelId="{19BF26B5-7BCC-4778-A026-A5F618B84C7C}">
      <dsp:nvSpPr>
        <dsp:cNvPr id="0" name=""/>
        <dsp:cNvSpPr/>
      </dsp:nvSpPr>
      <dsp:spPr>
        <a:xfrm>
          <a:off x="4897469" y="850724"/>
          <a:ext cx="2328293" cy="1125654"/>
        </a:xfrm>
        <a:prstGeom prst="roundRect">
          <a:avLst/>
        </a:prstGeom>
        <a:solidFill>
          <a:schemeClr val="accent3">
            <a:hueOff val="-8311266"/>
            <a:satOff val="58167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Common interest in Genomics and Bioinformatics</a:t>
          </a:r>
          <a:endParaRPr lang="en-US" sz="1500" kern="1200" dirty="0"/>
        </a:p>
      </dsp:txBody>
      <dsp:txXfrm>
        <a:off x="4952419" y="905674"/>
        <a:ext cx="2218393" cy="1015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651-2877-46D1-94FE-DB64F5ABC295}">
      <dsp:nvSpPr>
        <dsp:cNvPr id="0" name=""/>
        <dsp:cNvSpPr/>
      </dsp:nvSpPr>
      <dsp:spPr>
        <a:xfrm rot="16200000">
          <a:off x="1008604" y="-1008604"/>
          <a:ext cx="1188823" cy="3206031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672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Berlin Sans FB Demi" panose="020E0802020502020306" pitchFamily="34" charset="0"/>
            </a:rPr>
            <a:t>Read Group tool by the Picard</a:t>
          </a:r>
          <a:endParaRPr lang="en-US" sz="2700" kern="1200" dirty="0">
            <a:latin typeface="Berlin Sans FB Demi" panose="020E0802020502020306" pitchFamily="34" charset="0"/>
          </a:endParaRPr>
        </a:p>
      </dsp:txBody>
      <dsp:txXfrm rot="5400000">
        <a:off x="0" y="237765"/>
        <a:ext cx="3206031" cy="713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5D302-0BEA-4537-B180-5DE280AF9E36}">
      <dsp:nvSpPr>
        <dsp:cNvPr id="0" name=""/>
        <dsp:cNvSpPr/>
      </dsp:nvSpPr>
      <dsp:spPr>
        <a:xfrm rot="16200000">
          <a:off x="1837927" y="-1837927"/>
          <a:ext cx="896145" cy="4572000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2953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 err="1">
              <a:latin typeface="Berlin Sans FB Demi" panose="020E0802020502020306" pitchFamily="34" charset="0"/>
            </a:rPr>
            <a:t>ValidateSameFile</a:t>
          </a:r>
          <a:r>
            <a:rPr lang="en-US" sz="2100" b="0" i="0" kern="1200" dirty="0">
              <a:latin typeface="Berlin Sans FB Demi" panose="020E0802020502020306" pitchFamily="34" charset="0"/>
            </a:rPr>
            <a:t> Tool from Picard.</a:t>
          </a:r>
          <a:endParaRPr lang="en-US" sz="2100" kern="1200" dirty="0">
            <a:latin typeface="Berlin Sans FB Demi" panose="020E0802020502020306" pitchFamily="34" charset="0"/>
          </a:endParaRPr>
        </a:p>
      </dsp:txBody>
      <dsp:txXfrm rot="5400000">
        <a:off x="0" y="179229"/>
        <a:ext cx="4572000" cy="537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651-2877-46D1-94FE-DB64F5ABC295}">
      <dsp:nvSpPr>
        <dsp:cNvPr id="0" name=""/>
        <dsp:cNvSpPr/>
      </dsp:nvSpPr>
      <dsp:spPr>
        <a:xfrm rot="16200000">
          <a:off x="1008604" y="-1008604"/>
          <a:ext cx="1188823" cy="3206031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672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Berlin Sans FB Demi" panose="020E0802020502020306" pitchFamily="34" charset="0"/>
            </a:rPr>
            <a:t>Mark Duplicate reads by Picard</a:t>
          </a:r>
        </a:p>
      </dsp:txBody>
      <dsp:txXfrm rot="5400000">
        <a:off x="0" y="237765"/>
        <a:ext cx="3206031" cy="7132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5D302-0BEA-4537-B180-5DE280AF9E36}">
      <dsp:nvSpPr>
        <dsp:cNvPr id="0" name=""/>
        <dsp:cNvSpPr/>
      </dsp:nvSpPr>
      <dsp:spPr>
        <a:xfrm rot="16200000">
          <a:off x="1798409" y="-1798409"/>
          <a:ext cx="975181" cy="4572000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85750" tIns="0" rIns="287734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 dirty="0">
              <a:latin typeface="Berlin Sans FB Demi" panose="020E0802020502020306" pitchFamily="34" charset="0"/>
            </a:rPr>
            <a:t>BQSR</a:t>
          </a:r>
          <a:endParaRPr lang="en-US" sz="4500" kern="1200" dirty="0">
            <a:latin typeface="Berlin Sans FB Demi" panose="020E0802020502020306" pitchFamily="34" charset="0"/>
          </a:endParaRPr>
        </a:p>
      </dsp:txBody>
      <dsp:txXfrm rot="5400000">
        <a:off x="0" y="195036"/>
        <a:ext cx="4572000" cy="585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5D302-0BEA-4537-B180-5DE280AF9E36}">
      <dsp:nvSpPr>
        <dsp:cNvPr id="0" name=""/>
        <dsp:cNvSpPr/>
      </dsp:nvSpPr>
      <dsp:spPr>
        <a:xfrm rot="16200000">
          <a:off x="1677489" y="-1677489"/>
          <a:ext cx="896145" cy="4251123"/>
        </a:xfrm>
        <a:prstGeom prst="flowChartManualOperation">
          <a:avLst/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0" tIns="0" rIns="150813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Berlin Sans FB Demi" panose="020E0802020502020306" pitchFamily="34" charset="0"/>
            </a:rPr>
            <a:t>Build BAM File from Picard.</a:t>
          </a:r>
          <a:endParaRPr lang="en-US" sz="2400" kern="1200" dirty="0">
            <a:latin typeface="Berlin Sans FB Demi" panose="020E0802020502020306" pitchFamily="34" charset="0"/>
          </a:endParaRPr>
        </a:p>
      </dsp:txBody>
      <dsp:txXfrm rot="5400000">
        <a:off x="0" y="179229"/>
        <a:ext cx="4251123" cy="537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651-2877-46D1-94FE-DB64F5ABC295}">
      <dsp:nvSpPr>
        <dsp:cNvPr id="0" name=""/>
        <dsp:cNvSpPr/>
      </dsp:nvSpPr>
      <dsp:spPr>
        <a:xfrm rot="16200000">
          <a:off x="1008604" y="-1008604"/>
          <a:ext cx="1188823" cy="3206031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4391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Berlin Sans FB Demi" panose="020E0802020502020306" pitchFamily="34" charset="0"/>
            </a:rPr>
            <a:t>Variant Calling</a:t>
          </a:r>
        </a:p>
      </dsp:txBody>
      <dsp:txXfrm rot="5400000">
        <a:off x="0" y="237765"/>
        <a:ext cx="3206031" cy="7132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c80fe9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c80fe9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86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c80fe99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c80fe99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c80fe99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c80fe99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4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6c80fe99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6c80fe99d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c80fe99d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c80fe99d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c80fe99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c80fe99d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6c80fe99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6c80fe99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c80fe9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c80fe9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c80fe9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c80fe9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68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c80fe9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c80fe9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c80fe9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c80fe9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diagramQuickStyle" Target="../diagrams/quickStyle8.xml"/><Relationship Id="rId3" Type="http://schemas.openxmlformats.org/officeDocument/2006/relationships/slideLayout" Target="../slideLayouts/slideLayout10.xml"/><Relationship Id="rId7" Type="http://schemas.openxmlformats.org/officeDocument/2006/relationships/diagramLayout" Target="../diagrams/layout7.xml"/><Relationship Id="rId12" Type="http://schemas.openxmlformats.org/officeDocument/2006/relationships/diagramLayout" Target="../diagrams/layout8.xml"/><Relationship Id="rId2" Type="http://schemas.openxmlformats.org/officeDocument/2006/relationships/audio" Target="../media/media9.m4a"/><Relationship Id="rId16" Type="http://schemas.openxmlformats.org/officeDocument/2006/relationships/image" Target="../media/image2.png"/><Relationship Id="rId1" Type="http://schemas.microsoft.com/office/2007/relationships/media" Target="../media/media9.m4a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../media/image1.png"/><Relationship Id="rId15" Type="http://schemas.microsoft.com/office/2007/relationships/diagramDrawing" Target="../diagrams/drawing8.xml"/><Relationship Id="rId10" Type="http://schemas.microsoft.com/office/2007/relationships/diagramDrawing" Target="../diagrams/drawing7.xml"/><Relationship Id="rId4" Type="http://schemas.openxmlformats.org/officeDocument/2006/relationships/notesSlide" Target="../notesSlides/notesSlide10.xml"/><Relationship Id="rId9" Type="http://schemas.openxmlformats.org/officeDocument/2006/relationships/diagramColors" Target="../diagrams/colors7.xml"/><Relationship Id="rId14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png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jpeg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png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.png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microsoft.com/office/2007/relationships/media" Target="../media/media7.aac"/><Relationship Id="rId7" Type="http://schemas.openxmlformats.org/officeDocument/2006/relationships/image" Target="../media/image1.png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microsoft.com/office/2007/relationships/media" Target="../media/media6.mp3"/><Relationship Id="rId16" Type="http://schemas.openxmlformats.org/officeDocument/2006/relationships/diagramLayout" Target="../diagrams/layout3.xml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8.xml"/><Relationship Id="rId11" Type="http://schemas.openxmlformats.org/officeDocument/2006/relationships/diagramLayout" Target="../diagrams/layout2.xml"/><Relationship Id="rId5" Type="http://schemas.openxmlformats.org/officeDocument/2006/relationships/slideLayout" Target="../slideLayouts/slideLayout10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audio" Target="../media/media7.aac"/><Relationship Id="rId9" Type="http://schemas.openxmlformats.org/officeDocument/2006/relationships/image" Target="../media/image12.png"/><Relationship Id="rId14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microsoft.com/office/2007/relationships/media" Target="../media/media8.mp3"/><Relationship Id="rId21" Type="http://schemas.openxmlformats.org/officeDocument/2006/relationships/diagramQuickStyle" Target="../diagrams/quickStyle6.xml"/><Relationship Id="rId7" Type="http://schemas.openxmlformats.org/officeDocument/2006/relationships/image" Target="../media/image1.png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microsoft.com/office/2007/relationships/media" Target="../media/media6.mp3"/><Relationship Id="rId16" Type="http://schemas.openxmlformats.org/officeDocument/2006/relationships/diagramQuickStyle" Target="../diagrams/quickStyle5.xml"/><Relationship Id="rId20" Type="http://schemas.openxmlformats.org/officeDocument/2006/relationships/diagramLayout" Target="../diagrams/layout6.xml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9.xml"/><Relationship Id="rId11" Type="http://schemas.openxmlformats.org/officeDocument/2006/relationships/diagramQuickStyle" Target="../diagrams/quickStyle4.xml"/><Relationship Id="rId5" Type="http://schemas.openxmlformats.org/officeDocument/2006/relationships/slideLayout" Target="../slideLayouts/slideLayout10.xml"/><Relationship Id="rId15" Type="http://schemas.openxmlformats.org/officeDocument/2006/relationships/diagramLayout" Target="../diagrams/layout5.xml"/><Relationship Id="rId23" Type="http://schemas.microsoft.com/office/2007/relationships/diagramDrawing" Target="../diagrams/drawing6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4" Type="http://schemas.openxmlformats.org/officeDocument/2006/relationships/audio" Target="../media/media8.mp3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606055" y="1661825"/>
            <a:ext cx="7931889" cy="8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1D1C1D"/>
                </a:solidFill>
                <a:effectLst/>
                <a:latin typeface="Berlin Sans FB Demi" panose="020E0802020502020306" pitchFamily="34" charset="0"/>
              </a:rPr>
              <a:t>Re-analysis of Whole Genome Data for </a:t>
            </a:r>
            <a:r>
              <a:rPr lang="en-US" sz="2400" b="1" i="1" dirty="0">
                <a:solidFill>
                  <a:srgbClr val="1D1C1D"/>
                </a:solidFill>
                <a:effectLst/>
                <a:latin typeface="Berlin Sans FB Demi" panose="020E0802020502020306" pitchFamily="34" charset="0"/>
              </a:rPr>
              <a:t>P. falciparum</a:t>
            </a:r>
            <a:endParaRPr lang="en-US" sz="6000" dirty="0">
              <a:solidFill>
                <a:srgbClr val="000000"/>
              </a:solidFill>
              <a:latin typeface="Berlin Sans FB Demi" panose="020E0802020502020306" pitchFamily="34" charset="0"/>
              <a:ea typeface="Georgia"/>
              <a:cs typeface="Georgia"/>
              <a:sym typeface="Georgia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279749" y="3259125"/>
            <a:ext cx="2584500" cy="576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Team - Collins</a:t>
            </a:r>
            <a:endParaRPr sz="2100" b="1" dirty="0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313" y="266050"/>
            <a:ext cx="22002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5110797" y="396424"/>
            <a:ext cx="330320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Courgette"/>
                <a:ea typeface="Courgette"/>
                <a:cs typeface="Courgette"/>
                <a:sym typeface="Courgette"/>
              </a:rPr>
              <a:t>HackBio Internship 2021</a:t>
            </a:r>
            <a:endParaRPr sz="2100" b="1" dirty="0"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6762400" y="4659100"/>
            <a:ext cx="203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urgette"/>
                <a:ea typeface="Courgette"/>
                <a:cs typeface="Courgette"/>
                <a:sym typeface="Courgette"/>
              </a:rPr>
              <a:t>Date - 13/08/2021</a:t>
            </a:r>
            <a:endParaRPr sz="1500" b="1"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D5C550E5-CBE4-4F37-A09E-54965924D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 flipV="1">
            <a:off x="7432158" y="4659100"/>
            <a:ext cx="45719" cy="45719"/>
          </a:xfrm>
          <a:prstGeom prst="rect">
            <a:avLst/>
          </a:prstGeom>
        </p:spPr>
      </p:pic>
      <p:pic>
        <p:nvPicPr>
          <p:cNvPr id="4" name="y2mate.com - Modern Corporate  Business Background Music  Presentation Music Instrumental  AShamaluevMusic">
            <a:hlinkClick r:id="" action="ppaction://media"/>
            <a:extLst>
              <a:ext uri="{FF2B5EF4-FFF2-40B4-BE49-F238E27FC236}">
                <a16:creationId xmlns:a16="http://schemas.microsoft.com/office/drawing/2014/main" id="{8436EFA0-3792-432F-B728-739028612EC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915728" y="4366792"/>
            <a:ext cx="45719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4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515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6" grpId="0" animBg="1"/>
      <p:bldP spid="67" grpId="0" build="p" animBg="1"/>
      <p:bldP spid="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840" y="76550"/>
            <a:ext cx="2528251" cy="72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CA22E086-6B02-4A33-B150-0F68C2DB71B5}"/>
              </a:ext>
            </a:extLst>
          </p:cNvPr>
          <p:cNvSpPr txBox="1">
            <a:spLocks/>
          </p:cNvSpPr>
          <p:nvPr/>
        </p:nvSpPr>
        <p:spPr>
          <a:xfrm>
            <a:off x="515995" y="153602"/>
            <a:ext cx="6640033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u="sng" dirty="0">
                <a:latin typeface="Courgette"/>
                <a:ea typeface="Courgette"/>
                <a:cs typeface="Courgette"/>
                <a:sym typeface="Courgette"/>
              </a:rPr>
              <a:t>SOFTWARES AND TOOLS USED: ANNOTATION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7EABAE-EEC9-4909-A873-6E784897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470032"/>
              </p:ext>
            </p:extLst>
          </p:nvPr>
        </p:nvGraphicFramePr>
        <p:xfrm>
          <a:off x="896808" y="1217943"/>
          <a:ext cx="3206032" cy="118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3B9DAE-89E9-41E1-98EB-3F443F629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86381"/>
              </p:ext>
            </p:extLst>
          </p:nvPr>
        </p:nvGraphicFramePr>
        <p:xfrm>
          <a:off x="4380614" y="1465849"/>
          <a:ext cx="4345552" cy="257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BCAB1C-08AD-4F47-BAC7-5A06DECE4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15727" y="2209286"/>
            <a:ext cx="97980" cy="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6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7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Graphic spid="5" grpId="0">
        <p:bldAsOne/>
      </p:bldGraphic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 idx="4294967295"/>
          </p:nvPr>
        </p:nvSpPr>
        <p:spPr>
          <a:xfrm>
            <a:off x="671167" y="0"/>
            <a:ext cx="4964113" cy="1065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VISUALIZATION OF RESULTS</a:t>
            </a:r>
            <a:endParaRPr sz="3000" u="sng" dirty="0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121" y="227356"/>
            <a:ext cx="1563146" cy="594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rot="10800000" flipH="1">
            <a:off x="803075" y="822175"/>
            <a:ext cx="7552800" cy="3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8D6BB7-0BE9-428E-8C7F-096E761D1C0A}"/>
              </a:ext>
            </a:extLst>
          </p:cNvPr>
          <p:cNvSpPr txBox="1"/>
          <p:nvPr/>
        </p:nvSpPr>
        <p:spPr>
          <a:xfrm>
            <a:off x="1658679" y="31953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E3F1-6D0A-41DB-9343-4C3E0E49F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8" y="1065213"/>
            <a:ext cx="3331978" cy="3331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05589-16F4-4C5B-91DC-E07B7F64A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796" y="1307950"/>
            <a:ext cx="5673204" cy="2703411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402844-248F-40DF-8F4B-ABA69BE5E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4284923" y="4135165"/>
            <a:ext cx="46074" cy="460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99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 idx="4294967295"/>
          </p:nvPr>
        </p:nvSpPr>
        <p:spPr>
          <a:xfrm>
            <a:off x="671167" y="0"/>
            <a:ext cx="4964113" cy="1065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VISUALIZATION OF RESULTS</a:t>
            </a:r>
            <a:endParaRPr sz="3000" u="sng" dirty="0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121" y="227356"/>
            <a:ext cx="1563146" cy="594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rot="10800000" flipH="1">
            <a:off x="803075" y="822175"/>
            <a:ext cx="7552800" cy="3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46E22D-76DD-4B4E-B3B7-F1EA0C94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67" y="1188159"/>
            <a:ext cx="7552800" cy="372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D6BB7-0BE9-428E-8C7F-096E761D1C0A}"/>
              </a:ext>
            </a:extLst>
          </p:cNvPr>
          <p:cNvSpPr txBox="1"/>
          <p:nvPr/>
        </p:nvSpPr>
        <p:spPr>
          <a:xfrm>
            <a:off x="1658679" y="31953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19AC8F-DBBE-4265-97ED-CF9456DBF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4558" y="1613801"/>
            <a:ext cx="49618" cy="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1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74C6-BDC2-4B46-883F-2A0B6957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94" y="228639"/>
            <a:ext cx="5613600" cy="4090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sz="1400" dirty="0">
              <a:latin typeface="Univers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C7A54-9563-4D53-AA11-E6A3D44CF1BF}"/>
              </a:ext>
            </a:extLst>
          </p:cNvPr>
          <p:cNvSpPr txBox="1"/>
          <p:nvPr/>
        </p:nvSpPr>
        <p:spPr>
          <a:xfrm>
            <a:off x="4795284" y="443667"/>
            <a:ext cx="4230606" cy="425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Despite rigorous effort made to control malaria (the deadliest killer disease ever known), it is still among the main public health problems in least developed regions of the world. </a:t>
            </a:r>
            <a:r>
              <a:rPr lang="en-US" sz="1400" dirty="0">
                <a:solidFill>
                  <a:srgbClr val="1D1C1D"/>
                </a:solidFill>
                <a:latin typeface="Univers" panose="020B0503020202020204" pitchFamily="34" charset="0"/>
              </a:rPr>
              <a:t>OUR TEAM 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re-</a:t>
            </a:r>
            <a:r>
              <a:rPr lang="en-US" sz="1400" b="0" i="0" dirty="0" err="1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analysed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 the genome data of </a:t>
            </a:r>
            <a:r>
              <a:rPr lang="en-US" sz="1400" b="0" i="1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Plasmodium falciparum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, the most virulent form of Plasmodium specie using various bioinformatic tools.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Team Collins hopes to use bioinformatic approaches to improve the knowledge of malarial epidemiology, diagnosis, treatment, vaccine development, and surveillance strategies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Univers" panose="020B0503020202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88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18B-5EE9-4AB3-B23C-844AACAD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417" y="735681"/>
            <a:ext cx="4581480" cy="40908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VIDEO BY:</a:t>
            </a:r>
            <a:br>
              <a:rPr lang="en-US" dirty="0"/>
            </a:br>
            <a:r>
              <a:rPr lang="en-US" dirty="0"/>
              <a:t>TEAM COLLINS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3" name="Google Shape;148;p23">
            <a:extLst>
              <a:ext uri="{FF2B5EF4-FFF2-40B4-BE49-F238E27FC236}">
                <a16:creationId xmlns:a16="http://schemas.microsoft.com/office/drawing/2014/main" id="{D67EEF65-43CC-41AB-B3EB-E3200700ED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3696" y="291150"/>
            <a:ext cx="3710923" cy="889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48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868475" y="-17225"/>
            <a:ext cx="75129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About Team Collins</a:t>
            </a:r>
            <a:endParaRPr sz="2400" u="sng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0B40E8-8615-4E4C-A21F-C01A34BB8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209795"/>
              </p:ext>
            </p:extLst>
          </p:nvPr>
        </p:nvGraphicFramePr>
        <p:xfrm>
          <a:off x="868475" y="1162440"/>
          <a:ext cx="7233534" cy="281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596" y="4594875"/>
            <a:ext cx="1408075" cy="408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4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10DF40-A531-488E-8EBE-EA3C97A4C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504383" y="3659816"/>
            <a:ext cx="72213" cy="722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7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803075" y="270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Introduction</a:t>
            </a:r>
            <a:endParaRPr sz="2400" u="sng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211424" y="1266325"/>
            <a:ext cx="5852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Re-Analysis of whole genome of </a:t>
            </a:r>
            <a:r>
              <a:rPr lang="en" i="1" dirty="0">
                <a:solidFill>
                  <a:srgbClr val="00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P. falciparum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Our team  agreed to work on </a:t>
            </a:r>
            <a:r>
              <a:rPr lang="en" i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Plasmodium falciparum</a:t>
            </a: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which is a causative agent of the deadliest form of malarial disease. The objective of our analysis was to re-analyse a whole genome sequence of 24 SRA data(Sequence Read  Archive), and perform a variant call analysis as well with a reference genome.</a:t>
            </a:r>
            <a:endParaRPr sz="24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577" y="152400"/>
            <a:ext cx="2438948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5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3824" y="919013"/>
            <a:ext cx="2947700" cy="399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DF7757-38EF-466F-A526-FAA63A6C8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6499921" y="4727738"/>
            <a:ext cx="145312" cy="1453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7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1951" y="1107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Workflow/Pipeline</a:t>
            </a:r>
            <a:endParaRPr sz="2400" u="sng" dirty="0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619" y="96351"/>
            <a:ext cx="1884225" cy="54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 rot="10800000" flipH="1">
            <a:off x="526925" y="71642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7" y="667375"/>
            <a:ext cx="9062626" cy="4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orkflow">
            <a:hlinkClick r:id="" action="ppaction://media"/>
            <a:extLst>
              <a:ext uri="{FF2B5EF4-FFF2-40B4-BE49-F238E27FC236}">
                <a16:creationId xmlns:a16="http://schemas.microsoft.com/office/drawing/2014/main" id="{AA9F24CE-D4F5-4ECB-B82F-9DA5117C4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8576375" y="1653806"/>
            <a:ext cx="166577" cy="1665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220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rgbClr val="000000"/>
                </a:solidFill>
                <a:latin typeface="Courgette"/>
                <a:ea typeface="Courgette"/>
                <a:cs typeface="Courgette"/>
                <a:sym typeface="Courgette"/>
              </a:rPr>
              <a:t>SOFTWARES AND TOOLS USED</a:t>
            </a:r>
            <a:endParaRPr sz="2400" u="sng" dirty="0">
              <a:solidFill>
                <a:srgbClr val="000000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278" y="188173"/>
            <a:ext cx="2248375" cy="65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/>
          <p:nvPr/>
        </p:nvCxnSpPr>
        <p:spPr>
          <a:xfrm rot="10800000" flipH="1">
            <a:off x="782850" y="814800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01DA5735-245C-4380-BFDA-D40703A0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2" y="108053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A on Twitter: &quot;As part of the EMBL-EBI Data Centre Migration programme  our Aspera services have become unavailable and will likely not return  until 23rd March. Files remain available from the ENA">
            <a:extLst>
              <a:ext uri="{FF2B5EF4-FFF2-40B4-BE49-F238E27FC236}">
                <a16:creationId xmlns:a16="http://schemas.microsoft.com/office/drawing/2014/main" id="{740E46E4-C6CD-44B6-9195-EB9EF806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46" y="2833091"/>
            <a:ext cx="1688250" cy="13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Plasmodium Genome Database &amp;#39;PlasmoDB&amp;#39;. Home page of the Plasmodium... |  Download Scientific Diagram">
            <a:extLst>
              <a:ext uri="{FF2B5EF4-FFF2-40B4-BE49-F238E27FC236}">
                <a16:creationId xmlns:a16="http://schemas.microsoft.com/office/drawing/2014/main" id="{E6680841-8D55-4449-883E-B9F7FA07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85" y="921430"/>
            <a:ext cx="5012055" cy="37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79373D74-0460-4D84-B793-74B153D606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70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72049" y="1127894"/>
            <a:ext cx="60251" cy="602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52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840" y="76550"/>
            <a:ext cx="2528251" cy="72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10" descr="Download free FastQC for macOS">
            <a:extLst>
              <a:ext uri="{FF2B5EF4-FFF2-40B4-BE49-F238E27FC236}">
                <a16:creationId xmlns:a16="http://schemas.microsoft.com/office/drawing/2014/main" id="{5C51BAC6-8212-48B3-A5D1-CC9DFD813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2"/>
          <a:stretch/>
        </p:blipFill>
        <p:spPr bwMode="auto">
          <a:xfrm>
            <a:off x="803075" y="974725"/>
            <a:ext cx="3945357" cy="3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rim Reads with Trimmomatic - v0.36 | KBase App">
            <a:extLst>
              <a:ext uri="{FF2B5EF4-FFF2-40B4-BE49-F238E27FC236}">
                <a16:creationId xmlns:a16="http://schemas.microsoft.com/office/drawing/2014/main" id="{3AAB859B-5086-4D1D-8099-6ABE830B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50" y="949223"/>
            <a:ext cx="3126131" cy="31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D9C709A3-E1C9-43BB-9199-A03E3FD9A2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4274" end="641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5593081" y="3340838"/>
            <a:ext cx="45719" cy="45719"/>
          </a:xfrm>
          <a:prstGeom prst="rect">
            <a:avLst/>
          </a:prstGeom>
        </p:spPr>
      </p:pic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CA22E086-6B02-4A33-B150-0F68C2DB71B5}"/>
              </a:ext>
            </a:extLst>
          </p:cNvPr>
          <p:cNvSpPr txBox="1">
            <a:spLocks/>
          </p:cNvSpPr>
          <p:nvPr/>
        </p:nvSpPr>
        <p:spPr>
          <a:xfrm>
            <a:off x="109681" y="11507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u="sng" dirty="0">
                <a:latin typeface="Courgette"/>
                <a:ea typeface="Courgette"/>
                <a:cs typeface="Courgette"/>
                <a:sym typeface="Courgette"/>
              </a:rPr>
              <a:t>SOFTWARES AND TOOLS USED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3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840" y="76550"/>
            <a:ext cx="2528251" cy="72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D9C709A3-E1C9-43BB-9199-A03E3FD9A2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135" end="641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5593081" y="3340838"/>
            <a:ext cx="45719" cy="45719"/>
          </a:xfrm>
          <a:prstGeom prst="rect">
            <a:avLst/>
          </a:prstGeom>
        </p:spPr>
      </p:pic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CA22E086-6B02-4A33-B150-0F68C2DB71B5}"/>
              </a:ext>
            </a:extLst>
          </p:cNvPr>
          <p:cNvSpPr txBox="1">
            <a:spLocks/>
          </p:cNvSpPr>
          <p:nvPr/>
        </p:nvSpPr>
        <p:spPr>
          <a:xfrm>
            <a:off x="556248" y="155713"/>
            <a:ext cx="646124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u="sng" dirty="0">
                <a:latin typeface="Courgette"/>
                <a:ea typeface="Courgette"/>
                <a:cs typeface="Courgette"/>
                <a:sym typeface="Courgette"/>
              </a:rPr>
              <a:t>SOFTWARES AND TOOLS USED: ALIGNMENT</a:t>
            </a:r>
          </a:p>
        </p:txBody>
      </p:sp>
      <p:pic>
        <p:nvPicPr>
          <p:cNvPr id="3074" name="Picture 2" descr="BWA - Burrows Wheeler Aligner">
            <a:extLst>
              <a:ext uri="{FF2B5EF4-FFF2-40B4-BE49-F238E27FC236}">
                <a16:creationId xmlns:a16="http://schemas.microsoft.com/office/drawing/2014/main" id="{984456C2-5658-4543-8D90-11C10CBCF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7504" r="7804" b="43581"/>
          <a:stretch/>
        </p:blipFill>
        <p:spPr bwMode="auto">
          <a:xfrm>
            <a:off x="109681" y="1913499"/>
            <a:ext cx="2875790" cy="13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hort Read Workshop Day 5: Mapping and Visualization Video 3 Introduction  to BWA. - ppt download">
            <a:extLst>
              <a:ext uri="{FF2B5EF4-FFF2-40B4-BE49-F238E27FC236}">
                <a16:creationId xmlns:a16="http://schemas.microsoft.com/office/drawing/2014/main" id="{2BB89A4B-F902-4AF4-AC9B-85828E54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71" y="886260"/>
            <a:ext cx="6117574" cy="382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91C3258E-B2FA-45D8-84F2-D708870D19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0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 flipV="1">
            <a:off x="2261188" y="3969872"/>
            <a:ext cx="49235" cy="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4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8840" y="76550"/>
            <a:ext cx="2528251" cy="72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D9C709A3-E1C9-43BB-9199-A03E3FD9A2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135" end="641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5593081" y="3340838"/>
            <a:ext cx="45719" cy="45719"/>
          </a:xfrm>
          <a:prstGeom prst="rect">
            <a:avLst/>
          </a:prstGeom>
        </p:spPr>
      </p:pic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CA22E086-6B02-4A33-B150-0F68C2DB71B5}"/>
              </a:ext>
            </a:extLst>
          </p:cNvPr>
          <p:cNvSpPr txBox="1">
            <a:spLocks/>
          </p:cNvSpPr>
          <p:nvPr/>
        </p:nvSpPr>
        <p:spPr>
          <a:xfrm>
            <a:off x="515995" y="153602"/>
            <a:ext cx="6640033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u="sng" dirty="0">
                <a:latin typeface="Courgette"/>
                <a:ea typeface="Courgette"/>
                <a:cs typeface="Courgette"/>
                <a:sym typeface="Courgette"/>
              </a:rPr>
              <a:t>SOFTWARES AND TOOLS USED: SORTING</a:t>
            </a:r>
          </a:p>
        </p:txBody>
      </p:sp>
      <p:pic>
        <p:nvPicPr>
          <p:cNvPr id="4098" name="Picture 2" descr="Intel and Broad Institute Are Accelerating Genomics Research">
            <a:extLst>
              <a:ext uri="{FF2B5EF4-FFF2-40B4-BE49-F238E27FC236}">
                <a16:creationId xmlns:a16="http://schemas.microsoft.com/office/drawing/2014/main" id="{81DD8B28-2EEE-410C-88FD-1B9DC428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5" y="861002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7EABAE-EEC9-4909-A873-6E784897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956140"/>
              </p:ext>
            </p:extLst>
          </p:nvPr>
        </p:nvGraphicFramePr>
        <p:xfrm>
          <a:off x="3182808" y="2174873"/>
          <a:ext cx="3206032" cy="118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3B9DAE-89E9-41E1-98EB-3F443F629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272292"/>
              </p:ext>
            </p:extLst>
          </p:nvPr>
        </p:nvGraphicFramePr>
        <p:xfrm>
          <a:off x="4102840" y="3656377"/>
          <a:ext cx="4572000" cy="89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9" name="WhatsApp Audio 2021-08-14 at 12.21.17 AM">
            <a:hlinkClick r:id="" action="ppaction://media"/>
            <a:extLst>
              <a:ext uri="{FF2B5EF4-FFF2-40B4-BE49-F238E27FC236}">
                <a16:creationId xmlns:a16="http://schemas.microsoft.com/office/drawing/2014/main" id="{0318BA7D-CE95-4D86-A9E5-4D5A150696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2893957" y="2134115"/>
            <a:ext cx="81516" cy="8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51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Graphic spid="5" grpId="0">
        <p:bldAsOne/>
      </p:bldGraphic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8840" y="76550"/>
            <a:ext cx="2528251" cy="72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rot="10800000" flipH="1">
            <a:off x="803075" y="796975"/>
            <a:ext cx="7578300" cy="25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WhatsApp-Audio-2021-08-13-at-11.00.33-PM-_1_">
            <a:hlinkClick r:id="" action="ppaction://media"/>
            <a:extLst>
              <a:ext uri="{FF2B5EF4-FFF2-40B4-BE49-F238E27FC236}">
                <a16:creationId xmlns:a16="http://schemas.microsoft.com/office/drawing/2014/main" id="{D9C709A3-E1C9-43BB-9199-A03E3FD9A2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135" end="641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5593081" y="3340838"/>
            <a:ext cx="45719" cy="45719"/>
          </a:xfrm>
          <a:prstGeom prst="rect">
            <a:avLst/>
          </a:prstGeom>
        </p:spPr>
      </p:pic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CA22E086-6B02-4A33-B150-0F68C2DB71B5}"/>
              </a:ext>
            </a:extLst>
          </p:cNvPr>
          <p:cNvSpPr txBox="1">
            <a:spLocks/>
          </p:cNvSpPr>
          <p:nvPr/>
        </p:nvSpPr>
        <p:spPr>
          <a:xfrm>
            <a:off x="515995" y="153602"/>
            <a:ext cx="6640033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u="sng" dirty="0">
                <a:latin typeface="Courgette"/>
                <a:ea typeface="Courgette"/>
                <a:cs typeface="Courgette"/>
                <a:sym typeface="Courgette"/>
              </a:rPr>
              <a:t>SOFTWARES AND TOOLS USED: DUPLICATE READS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7EABAE-EEC9-4909-A873-6E784897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932761"/>
              </p:ext>
            </p:extLst>
          </p:nvPr>
        </p:nvGraphicFramePr>
        <p:xfrm>
          <a:off x="896808" y="1217943"/>
          <a:ext cx="3206032" cy="118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3B9DAE-89E9-41E1-98EB-3F443F629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531333"/>
              </p:ext>
            </p:extLst>
          </p:nvPr>
        </p:nvGraphicFramePr>
        <p:xfrm>
          <a:off x="4102840" y="3656377"/>
          <a:ext cx="4572000" cy="975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EE74CD0-8177-42F0-AE18-D718B8ABC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044550"/>
              </p:ext>
            </p:extLst>
          </p:nvPr>
        </p:nvGraphicFramePr>
        <p:xfrm>
          <a:off x="2904905" y="2490412"/>
          <a:ext cx="4251123" cy="89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2" name="WhatsApp Audio 2021-08-13 at 11.10.15 PM">
            <a:hlinkClick r:id="" action="ppaction://media"/>
            <a:extLst>
              <a:ext uri="{FF2B5EF4-FFF2-40B4-BE49-F238E27FC236}">
                <a16:creationId xmlns:a16="http://schemas.microsoft.com/office/drawing/2014/main" id="{71B94E82-67A0-47F3-914B-D46D627FBE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 flipV="1">
            <a:off x="1767507" y="2913321"/>
            <a:ext cx="122717" cy="1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94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7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Graphic spid="5" grpId="0">
        <p:bldAsOne/>
      </p:bldGraphic>
      <p:bldGraphic spid="7" grpId="0">
        <p:bldAsOne/>
      </p:bldGraphic>
      <p:bldGraphic spid="9" grpId="0">
        <p:bldAsOne/>
      </p:bldGraphic>
    </p:bld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274</Words>
  <Application>Microsoft Office PowerPoint</Application>
  <PresentationFormat>On-screen Show (16:9)</PresentationFormat>
  <Paragraphs>32</Paragraphs>
  <Slides>14</Slides>
  <Notes>12</Notes>
  <HiddenSlides>0</HiddenSlides>
  <MMClips>16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Berlin Sans FB Demi</vt:lpstr>
      <vt:lpstr>Wingdings</vt:lpstr>
      <vt:lpstr>Courgette</vt:lpstr>
      <vt:lpstr>PT Sans Narrow</vt:lpstr>
      <vt:lpstr>Georgia</vt:lpstr>
      <vt:lpstr>Univers</vt:lpstr>
      <vt:lpstr>Merriweather Black</vt:lpstr>
      <vt:lpstr>Open Sans</vt:lpstr>
      <vt:lpstr>Arial</vt:lpstr>
      <vt:lpstr>Tropic</vt:lpstr>
      <vt:lpstr>Re-analysis of Whole Genome Data for P. falciparum</vt:lpstr>
      <vt:lpstr>About Team Collins</vt:lpstr>
      <vt:lpstr>Introduction</vt:lpstr>
      <vt:lpstr>Workflow/Pipeline</vt:lpstr>
      <vt:lpstr>SOFTWARES AND TOOLS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OF RESULTS</vt:lpstr>
      <vt:lpstr>VISUALIZATION OF RESULTS</vt:lpstr>
      <vt:lpstr>CONCLUSION </vt:lpstr>
      <vt:lpstr>THANK YOU! VIDEO BY: TEAM COLLINS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Re-analysis of Whole Genome Data for P. falciparum</dc:title>
  <cp:lastModifiedBy>Ishita Shreshtha</cp:lastModifiedBy>
  <cp:revision>11</cp:revision>
  <dcterms:modified xsi:type="dcterms:W3CDTF">2021-08-13T20:40:11Z</dcterms:modified>
</cp:coreProperties>
</file>